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69" r:id="rId3"/>
    <p:sldId id="328" r:id="rId4"/>
    <p:sldId id="421" r:id="rId5"/>
    <p:sldId id="417" r:id="rId6"/>
    <p:sldId id="422" r:id="rId7"/>
    <p:sldId id="375" r:id="rId8"/>
    <p:sldId id="387" r:id="rId9"/>
    <p:sldId id="381" r:id="rId10"/>
    <p:sldId id="383" r:id="rId11"/>
    <p:sldId id="384" r:id="rId12"/>
    <p:sldId id="386" r:id="rId13"/>
    <p:sldId id="394" r:id="rId14"/>
    <p:sldId id="388" r:id="rId15"/>
    <p:sldId id="389" r:id="rId16"/>
    <p:sldId id="397" r:id="rId17"/>
    <p:sldId id="390" r:id="rId18"/>
    <p:sldId id="391" r:id="rId19"/>
    <p:sldId id="396" r:id="rId20"/>
    <p:sldId id="392" r:id="rId21"/>
    <p:sldId id="398" r:id="rId22"/>
    <p:sldId id="404" r:id="rId23"/>
    <p:sldId id="416" r:id="rId24"/>
    <p:sldId id="418" r:id="rId25"/>
    <p:sldId id="419" r:id="rId26"/>
    <p:sldId id="428" r:id="rId27"/>
    <p:sldId id="427" r:id="rId28"/>
    <p:sldId id="423" r:id="rId29"/>
    <p:sldId id="413" r:id="rId30"/>
    <p:sldId id="424" r:id="rId31"/>
    <p:sldId id="414" r:id="rId32"/>
    <p:sldId id="420" r:id="rId33"/>
    <p:sldId id="412" r:id="rId34"/>
    <p:sldId id="425" r:id="rId35"/>
    <p:sldId id="410" r:id="rId36"/>
    <p:sldId id="407" r:id="rId37"/>
    <p:sldId id="408" r:id="rId38"/>
    <p:sldId id="409" r:id="rId39"/>
    <p:sldId id="411" r:id="rId40"/>
    <p:sldId id="426" r:id="rId4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69"/>
            <p14:sldId id="328"/>
            <p14:sldId id="421"/>
            <p14:sldId id="417"/>
          </p14:sldIdLst>
        </p14:section>
        <p14:section name="Recap" id="{EF7C29B1-98EE-3840-8851-C60E11CA13BB}">
          <p14:sldIdLst>
            <p14:sldId id="422"/>
            <p14:sldId id="375"/>
            <p14:sldId id="387"/>
            <p14:sldId id="381"/>
            <p14:sldId id="383"/>
            <p14:sldId id="384"/>
            <p14:sldId id="386"/>
            <p14:sldId id="394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  <p14:sldId id="416"/>
            <p14:sldId id="418"/>
            <p14:sldId id="419"/>
          </p14:sldIdLst>
        </p14:section>
        <p14:section name="GCompound" id="{4B02B265-3809-C84F-9780-BB9A09E72E29}">
          <p14:sldIdLst>
            <p14:sldId id="428"/>
            <p14:sldId id="427"/>
          </p14:sldIdLst>
        </p14:section>
        <p14:section name="Getters" id="{44F93F2E-FC42-EF44-8D1B-1ABD172D589C}">
          <p14:sldIdLst>
            <p14:sldId id="423"/>
            <p14:sldId id="413"/>
          </p14:sldIdLst>
        </p14:section>
        <p14:section name="Stoplight" id="{007AA105-4FB4-784E-823F-E3CB3CD923BE}">
          <p14:sldIdLst>
            <p14:sldId id="424"/>
            <p14:sldId id="414"/>
            <p14:sldId id="420"/>
          </p14:sldIdLst>
        </p14:section>
        <p14:section name="Practice - Line Art" id="{8C87C086-EC4A-B64A-856D-03B495BD4647}">
          <p14:sldIdLst>
            <p14:sldId id="412"/>
          </p14:sldIdLst>
        </p14:section>
        <p14:section name="Practice: Checkerboard" id="{F96C5933-8613-F24D-9C16-61689A0D1160}">
          <p14:sldIdLst>
            <p14:sldId id="425"/>
            <p14:sldId id="410"/>
            <p14:sldId id="407"/>
            <p14:sldId id="408"/>
            <p14:sldId id="409"/>
            <p14:sldId id="411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 autoAdjust="0"/>
    <p:restoredTop sz="91855" autoAdjust="0"/>
  </p:normalViewPr>
  <p:slideViewPr>
    <p:cSldViewPr>
      <p:cViewPr varScale="1">
        <p:scale>
          <a:sx n="105" d="100"/>
          <a:sy n="105" d="100"/>
        </p:scale>
        <p:origin x="1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 few more</a:t>
            </a:r>
            <a:r>
              <a:rPr lang="en-US" baseline="0" dirty="0" smtClean="0"/>
              <a:t> graphics methods I want to show, that let you “get” information back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7045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 few more</a:t>
            </a:r>
            <a:r>
              <a:rPr lang="en-US" baseline="0" dirty="0" smtClean="0"/>
              <a:t> graphics methods I want to show, that let you “get” information back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1263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5707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81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only really need the width</a:t>
            </a:r>
            <a:r>
              <a:rPr lang="en-US" baseline="0" dirty="0" smtClean="0"/>
              <a:t> (or height)</a:t>
            </a:r>
            <a:r>
              <a:rPr lang="en-US" dirty="0" smtClean="0"/>
              <a:t>,</a:t>
            </a:r>
            <a:r>
              <a:rPr lang="en-US" baseline="0" dirty="0" smtClean="0"/>
              <a:t> x, and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160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781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break down into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543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531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895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more methods than we can show here</a:t>
            </a:r>
            <a:r>
              <a:rPr lang="en-US" baseline="0" dirty="0" smtClean="0"/>
              <a:t> (we show important ones)</a:t>
            </a:r>
          </a:p>
          <a:p>
            <a:r>
              <a:rPr lang="en-US" baseline="0" dirty="0" smtClean="0"/>
              <a:t>Common in software engineering to document code for others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150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98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all variables</a:t>
            </a:r>
            <a:r>
              <a:rPr lang="en-US" baseline="0" dirty="0" smtClean="0"/>
              <a:t> as you are used to!  This just explains the different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32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common graphics challenge: how do we center things?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:</a:t>
            </a:r>
            <a:r>
              <a:rPr lang="en-US" baseline="0" dirty="0" smtClean="0"/>
              <a:t> horizontally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: vertically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32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CS 106A, Lecture 12</a:t>
            </a:r>
            <a:br>
              <a:rPr lang="en-US" altLang="x-none" dirty="0" smtClean="0"/>
            </a:br>
            <a:r>
              <a:rPr lang="en-US" altLang="x-none" dirty="0" smtClean="0"/>
              <a:t>More 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 smtClean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 smtClean="0"/>
              <a:t>Art &amp; Science of Java</a:t>
            </a:r>
            <a:r>
              <a:rPr lang="en-US" altLang="x-none" sz="1500" smtClean="0"/>
              <a:t>, </a:t>
            </a:r>
            <a:r>
              <a:rPr lang="en-US" altLang="x-none" sz="1500" smtClean="0"/>
              <a:t>9.4</a:t>
            </a:r>
            <a:endParaRPr lang="en-US" altLang="x-none" sz="15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 smtClean="0">
                <a:latin typeface="Courier New" charset="0"/>
              </a:rPr>
              <a:t>others</a:t>
            </a:r>
            <a:r>
              <a:rPr lang="mr-IN" altLang="en-US" i="1" dirty="0" smtClean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(50, 50, 350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Courier" charset="0"/>
                <a:cs typeface="Courier" charset="0"/>
              </a:rPr>
              <a:t>Object Variable </a:t>
            </a:r>
            <a:r>
              <a:rPr lang="en-US" sz="2400" dirty="0" smtClean="0">
                <a:ea typeface="Courier" charset="0"/>
                <a:cs typeface="Courier" charset="0"/>
              </a:rPr>
              <a:t>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459754"/>
            <a:ext cx="4273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Methods on Graphics Objects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 smtClean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  <a:endParaRPr lang="en-US" sz="2600" dirty="0">
              <a:solidFill>
                <a:srgbClr val="00B05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GObject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.getWidth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width of </a:t>
            </a:r>
            <a:r>
              <a:rPr kumimoji="0" lang="en-US" altLang="en-US" sz="2000" smtClean="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.getHeight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57200" y="5667699"/>
            <a:ext cx="8153400" cy="6362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23900" y="5785776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a</a:t>
            </a:r>
            <a:r>
              <a:rPr kumimoji="0" lang="en-US" altLang="en-US" sz="2000" smtClean="0">
                <a:latin typeface="Times New Roman" charset="0"/>
              </a:rPr>
              <a:t>nd </a:t>
            </a:r>
            <a:r>
              <a:rPr kumimoji="0" lang="en-US" altLang="en-US" sz="2000" dirty="0" smtClean="0">
                <a:latin typeface="Times New Roman" charset="0"/>
              </a:rPr>
              <a:t>more</a:t>
            </a:r>
            <a:r>
              <a:rPr kumimoji="0" lang="mr-IN" altLang="en-US" sz="2000" dirty="0" smtClean="0">
                <a:latin typeface="Times New Roman" charset="0"/>
              </a:rPr>
              <a:t>…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r>
              <a:rPr lang="en-US" dirty="0" smtClean="0"/>
              <a:t> and </a:t>
            </a:r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</a:t>
            </a:r>
            <a:r>
              <a:rPr kumimoji="0" lang="en-US" altLang="en-US" sz="2800" dirty="0" smtClean="0">
                <a:latin typeface="Times New Roman" charset="0"/>
              </a:rPr>
              <a:t>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 smtClean="0">
                <a:ea typeface="Consolas" charset="0"/>
                <a:cs typeface="Consolas" charset="0"/>
              </a:rPr>
              <a:t>baseline</a:t>
            </a:r>
            <a:r>
              <a:rPr lang="en-US" sz="2600" dirty="0" smtClean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.getAscent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above its baseline.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.getDescent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below its baseline.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</a:p>
          <a:p>
            <a:r>
              <a:rPr lang="en-US" dirty="0" smtClean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Animation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Events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Breakout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23065" b="10162"/>
          <a:stretch/>
        </p:blipFill>
        <p:spPr>
          <a:xfrm>
            <a:off x="3860800" y="4982870"/>
            <a:ext cx="1422400" cy="1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</a:t>
            </a:r>
            <a:r>
              <a:rPr lang="en-US" altLang="x-none" dirty="0" smtClean="0"/>
              <a:t>Methods</a:t>
            </a:r>
            <a:endParaRPr lang="en-US" altLang="x-none" dirty="0"/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 smtClean="0">
                <a:latin typeface="Consolas" charset="0"/>
              </a:rPr>
              <a:t>GraphicsProgram</a:t>
            </a:r>
            <a:r>
              <a:rPr lang="en-US" altLang="x-none" dirty="0" smtClean="0"/>
              <a:t>  </a:t>
            </a:r>
            <a:r>
              <a:rPr lang="en-US" altLang="x-none" dirty="0"/>
              <a:t>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5028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/>
                <a:gridCol w="5029200"/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/>
                      </a:r>
                      <a:b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 Practice: Centering</a:t>
            </a:r>
            <a:endParaRPr lang="en-US" altLang="x-none" dirty="0"/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3139517"/>
            <a:chOff x="195" y="1583"/>
            <a:chExt cx="6138" cy="2180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397" y="2060"/>
              <a:ext cx="900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600" smtClean="0">
                  <a:solidFill>
                    <a:srgbClr val="000000"/>
                  </a:solidFill>
                  <a:latin typeface="Consolas" charset="0"/>
                </a:rPr>
                <a:t>(?, ?)</a:t>
              </a:r>
              <a:endParaRPr lang="en-US" altLang="x-none" sz="26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 Practice: Centering</a:t>
            </a:r>
            <a:endParaRPr lang="en-US" altLang="x-none" dirty="0"/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289050"/>
            <a:ext cx="8839200" cy="4654550"/>
            <a:chOff x="195" y="1147"/>
            <a:chExt cx="6138" cy="3232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grpSp>
          <p:nvGrpSpPr>
            <p:cNvPr id="1222663" name="Group 7"/>
            <p:cNvGrpSpPr>
              <a:grpSpLocks/>
            </p:cNvGrpSpPr>
            <p:nvPr/>
          </p:nvGrpSpPr>
          <p:grpSpPr bwMode="auto">
            <a:xfrm>
              <a:off x="373" y="1147"/>
              <a:ext cx="5851" cy="631"/>
              <a:chOff x="277" y="1051"/>
              <a:chExt cx="5851" cy="631"/>
            </a:xfrm>
          </p:grpSpPr>
          <p:sp>
            <p:nvSpPr>
              <p:cNvPr id="1222664" name="Line 8"/>
              <p:cNvSpPr>
                <a:spLocks noChangeShapeType="1"/>
              </p:cNvSpPr>
              <p:nvPr/>
            </p:nvSpPr>
            <p:spPr bwMode="auto">
              <a:xfrm>
                <a:off x="277" y="1367"/>
                <a:ext cx="58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5" name="Text Box 9"/>
              <p:cNvSpPr txBox="1">
                <a:spLocks noChangeArrowheads="1"/>
              </p:cNvSpPr>
              <p:nvPr/>
            </p:nvSpPr>
            <p:spPr bwMode="auto">
              <a:xfrm>
                <a:off x="277" y="1051"/>
                <a:ext cx="5851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getWidth()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22667" name="Group 11"/>
            <p:cNvGrpSpPr>
              <a:grpSpLocks/>
            </p:cNvGrpSpPr>
            <p:nvPr/>
          </p:nvGrpSpPr>
          <p:grpSpPr bwMode="auto">
            <a:xfrm>
              <a:off x="1856" y="2834"/>
              <a:ext cx="2837" cy="912"/>
              <a:chOff x="1760" y="2738"/>
              <a:chExt cx="2837" cy="912"/>
            </a:xfrm>
          </p:grpSpPr>
          <p:sp>
            <p:nvSpPr>
              <p:cNvPr id="1222668" name="Line 12"/>
              <p:cNvSpPr>
                <a:spLocks noChangeShapeType="1"/>
              </p:cNvSpPr>
              <p:nvPr/>
            </p:nvSpPr>
            <p:spPr bwMode="auto">
              <a:xfrm>
                <a:off x="1760" y="3195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9" name="Text Box 13"/>
              <p:cNvSpPr txBox="1">
                <a:spLocks noChangeArrowheads="1"/>
              </p:cNvSpPr>
              <p:nvPr/>
            </p:nvSpPr>
            <p:spPr bwMode="auto">
              <a:xfrm>
                <a:off x="1760" y="2738"/>
                <a:ext cx="2837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     W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2671" name="Group 15"/>
            <p:cNvGrpSpPr>
              <a:grpSpLocks/>
            </p:cNvGrpSpPr>
            <p:nvPr/>
          </p:nvGrpSpPr>
          <p:grpSpPr bwMode="auto">
            <a:xfrm>
              <a:off x="373" y="2033"/>
              <a:ext cx="2837" cy="631"/>
              <a:chOff x="277" y="1937"/>
              <a:chExt cx="2837" cy="631"/>
            </a:xfrm>
          </p:grpSpPr>
          <p:sp>
            <p:nvSpPr>
              <p:cNvPr id="1222672" name="Line 16"/>
              <p:cNvSpPr>
                <a:spLocks noChangeShapeType="1"/>
              </p:cNvSpPr>
              <p:nvPr/>
            </p:nvSpPr>
            <p:spPr bwMode="auto">
              <a:xfrm>
                <a:off x="277" y="2253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3" name="Text Box 17"/>
              <p:cNvSpPr txBox="1">
                <a:spLocks noChangeArrowheads="1"/>
              </p:cNvSpPr>
              <p:nvPr/>
            </p:nvSpPr>
            <p:spPr bwMode="auto">
              <a:xfrm>
                <a:off x="277" y="1937"/>
                <a:ext cx="2837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 err="1">
                    <a:solidFill>
                      <a:srgbClr val="000000"/>
                    </a:solidFill>
                    <a:latin typeface="Consolas" charset="0"/>
                  </a:rPr>
                  <a:t>getWidth</a:t>
                </a: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() / 2.0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grpSp>
          <p:nvGrpSpPr>
            <p:cNvPr id="1222674" name="Group 18"/>
            <p:cNvGrpSpPr>
              <a:grpSpLocks/>
            </p:cNvGrpSpPr>
            <p:nvPr/>
          </p:nvGrpSpPr>
          <p:grpSpPr bwMode="auto">
            <a:xfrm>
              <a:off x="1856" y="3073"/>
              <a:ext cx="1242" cy="712"/>
              <a:chOff x="1760" y="2977"/>
              <a:chExt cx="1242" cy="712"/>
            </a:xfrm>
          </p:grpSpPr>
          <p:sp>
            <p:nvSpPr>
              <p:cNvPr id="1222675" name="Line 19"/>
              <p:cNvSpPr>
                <a:spLocks noChangeShapeType="1"/>
              </p:cNvSpPr>
              <p:nvPr/>
            </p:nvSpPr>
            <p:spPr bwMode="auto">
              <a:xfrm>
                <a:off x="1760" y="3335"/>
                <a:ext cx="124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6" name="Text Box 20"/>
              <p:cNvSpPr txBox="1">
                <a:spLocks noChangeArrowheads="1"/>
              </p:cNvSpPr>
              <p:nvPr/>
            </p:nvSpPr>
            <p:spPr bwMode="auto">
              <a:xfrm>
                <a:off x="1760" y="2977"/>
                <a:ext cx="1242" cy="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   </a:t>
                </a:r>
                <a:r>
                  <a:rPr lang="en-US" altLang="x-none" sz="2200" dirty="0" smtClean="0">
                    <a:solidFill>
                      <a:srgbClr val="000000"/>
                    </a:solidFill>
                    <a:latin typeface="Consolas" charset="0"/>
                  </a:rPr>
                  <a:t>W </a:t>
                </a: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/ 2.0  </a:t>
                </a:r>
              </a:p>
            </p:txBody>
          </p:sp>
        </p:grp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x value = </a:t>
              </a:r>
              <a:r>
                <a:rPr lang="en-US" altLang="x-none" sz="2500" dirty="0" err="1" smtClean="0">
                  <a:solidFill>
                    <a:srgbClr val="000000"/>
                  </a:solidFill>
                  <a:latin typeface="Consolas" charset="0"/>
                </a:rPr>
                <a:t>getWidth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 smtClean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 W / 2.0</a:t>
              </a:r>
              <a:endParaRPr lang="en-US" altLang="x-none" sz="25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 Practice: Centering</a:t>
            </a:r>
            <a:endParaRPr lang="en-US" altLang="x-none" dirty="0"/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4026647"/>
            <a:chOff x="195" y="1583"/>
            <a:chExt cx="6138" cy="2796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5" name="Text Box 9"/>
            <p:cNvSpPr txBox="1">
              <a:spLocks noChangeArrowheads="1"/>
            </p:cNvSpPr>
            <p:nvPr/>
          </p:nvSpPr>
          <p:spPr bwMode="auto">
            <a:xfrm rot="5400000">
              <a:off x="5139" y="2495"/>
              <a:ext cx="137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75492" rIns="90000" bIns="45000" anchor="ctr" anchorCtr="1">
              <a:spAutoFit/>
            </a:bodyPr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 dirty="0" err="1" smtClean="0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200" dirty="0" smtClean="0">
                  <a:solidFill>
                    <a:srgbClr val="000000"/>
                  </a:solidFill>
                  <a:latin typeface="Consolas" charset="0"/>
                </a:rPr>
                <a:t>()</a:t>
              </a:r>
              <a:endParaRPr lang="en-US" altLang="x-none" sz="2200" dirty="0">
                <a:solidFill>
                  <a:srgbClr val="000000"/>
                </a:solidFill>
                <a:latin typeface="Consolas" charset="0"/>
              </a:endParaRP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y 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value = </a:t>
              </a:r>
              <a:r>
                <a:rPr lang="en-US" altLang="x-none" sz="2500" dirty="0" err="1" smtClean="0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 smtClean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 H / 2.0</a:t>
              </a:r>
              <a:endParaRPr lang="en-US" altLang="x-none" sz="25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839200" y="2372501"/>
            <a:ext cx="9013" cy="265669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GCompounds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6984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GCompound</a:t>
            </a:r>
          </a:p>
        </p:txBody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 smtClean="0"/>
              <a:t>A </a:t>
            </a:r>
            <a:r>
              <a:rPr lang="en-US" altLang="x-none" b="1" dirty="0" err="1" smtClean="0"/>
              <a:t>GCompound</a:t>
            </a:r>
            <a:r>
              <a:rPr lang="en-US" altLang="x-none" dirty="0" smtClean="0"/>
              <a:t> contains other </a:t>
            </a:r>
            <a:r>
              <a:rPr lang="en-US" altLang="x-none" dirty="0" err="1" smtClean="0"/>
              <a:t>GObjects</a:t>
            </a:r>
            <a:r>
              <a:rPr lang="en-US" altLang="x-none" dirty="0" smtClean="0"/>
              <a:t>.  It’s useful when you want to do one operation on multiple </a:t>
            </a:r>
            <a:r>
              <a:rPr lang="en-US" altLang="x-none" dirty="0" err="1" smtClean="0"/>
              <a:t>GObjects</a:t>
            </a:r>
            <a:r>
              <a:rPr lang="en-US" altLang="x-none" dirty="0" smtClean="0"/>
              <a:t> at the same time.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err="1" smtClean="0">
                <a:latin typeface="Consolas" charset="0"/>
              </a:rPr>
              <a:t>GCompound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b="1" i="1" dirty="0" smtClean="0">
                <a:latin typeface="Consolas" charset="0"/>
              </a:rPr>
              <a:t>compound</a:t>
            </a:r>
            <a:r>
              <a:rPr lang="en-US" altLang="x-none" dirty="0" smtClean="0">
                <a:latin typeface="Consolas" charset="0"/>
              </a:rPr>
              <a:t> = new </a:t>
            </a:r>
            <a:r>
              <a:rPr lang="en-US" altLang="x-none" dirty="0" err="1" smtClean="0">
                <a:latin typeface="Consolas" charset="0"/>
              </a:rPr>
              <a:t>GCompound</a:t>
            </a:r>
            <a:r>
              <a:rPr lang="en-US" altLang="x-none" dirty="0" smtClean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 smtClean="0">
                <a:latin typeface="Consolas" charset="0"/>
              </a:rPr>
              <a:t>compound</a:t>
            </a:r>
            <a:r>
              <a:rPr lang="en-US" altLang="x-none" dirty="0" err="1" smtClean="0">
                <a:latin typeface="Consolas" charset="0"/>
              </a:rPr>
              <a:t>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shape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 smtClean="0">
                <a:latin typeface="Consolas" charset="0"/>
              </a:rPr>
              <a:t>compound</a:t>
            </a:r>
            <a:r>
              <a:rPr lang="en-US" altLang="x-none" dirty="0" err="1" smtClean="0">
                <a:latin typeface="Consolas" charset="0"/>
              </a:rPr>
              <a:t>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shape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smtClean="0">
                <a:latin typeface="Consolas" charset="0"/>
              </a:rPr>
              <a:t>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 smtClean="0">
                <a:latin typeface="Consolas" charset="0"/>
              </a:rPr>
              <a:t>compound</a:t>
            </a:r>
            <a:r>
              <a:rPr lang="en-US" altLang="x-none" dirty="0" err="1" smtClean="0">
                <a:latin typeface="Consolas" charset="0"/>
              </a:rPr>
              <a:t>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shape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smtClean="0">
                <a:latin typeface="Consolas" charset="0"/>
              </a:rPr>
              <a:t>add(</a:t>
            </a:r>
            <a:r>
              <a:rPr lang="en-US" altLang="x-none" b="1" i="1" dirty="0" smtClean="0">
                <a:latin typeface="Consolas" charset="0"/>
              </a:rPr>
              <a:t>compound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 smtClean="0">
              <a:latin typeface="Consolas" charset="0"/>
            </a:endParaRPr>
          </a:p>
          <a:p>
            <a:pPr lvl="1" eaLnBrk="1" hangingPunct="1">
              <a:defRPr/>
            </a:pPr>
            <a:r>
              <a:rPr lang="en-US" altLang="x-none" dirty="0" smtClean="0"/>
              <a:t>E.g. you can make a </a:t>
            </a:r>
            <a:r>
              <a:rPr lang="en-US" altLang="x-none" dirty="0" err="1" smtClean="0">
                <a:latin typeface="Consolas" charset="0"/>
              </a:rPr>
              <a:t>GCompound</a:t>
            </a:r>
            <a:r>
              <a:rPr lang="en-US" altLang="x-none" dirty="0" smtClean="0"/>
              <a:t> to represent a car.</a:t>
            </a:r>
          </a:p>
        </p:txBody>
      </p:sp>
      <p:pic>
        <p:nvPicPr>
          <p:cNvPr id="1249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/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606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Graphics Program ”Getters”</a:t>
            </a:r>
            <a:endParaRPr lang="en-US" altLang="x-none" dirty="0"/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Methods of graphical objects that return values:</a:t>
            </a:r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 Swapping the x/y coordinates of a shape: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GRect rect = new GRect(...);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rx = rect.getX();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ry = rect.getY();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rect.setLocation(ry, rx);</a:t>
            </a:r>
          </a:p>
        </p:txBody>
      </p:sp>
      <p:graphicFrame>
        <p:nvGraphicFramePr>
          <p:cNvPr id="1232900" name="Group 4"/>
          <p:cNvGraphicFramePr>
            <a:graphicFrameLocks noGrp="1"/>
          </p:cNvGraphicFramePr>
          <p:nvPr/>
        </p:nvGraphicFramePr>
        <p:xfrm>
          <a:off x="533400" y="1828800"/>
          <a:ext cx="8077200" cy="2560320"/>
        </p:xfrm>
        <a:graphic>
          <a:graphicData uri="http://schemas.openxmlformats.org/drawingml/2006/table">
            <a:tbl>
              <a:tblPr/>
              <a:tblGrid>
                <a:gridCol w="3352800"/>
                <a:gridCol w="4724400"/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outline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.getFillColor()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interior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left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top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.getWidth()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wide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tall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GCompounds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Checkerboard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120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Stoplights</a:t>
            </a:r>
            <a:endParaRPr lang="en-US" altLang="x-none" dirty="0"/>
          </a:p>
        </p:txBody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200" dirty="0" smtClean="0"/>
              <a:t>How </a:t>
            </a:r>
            <a:r>
              <a:rPr lang="en-US" altLang="x-none" sz="3200" dirty="0"/>
              <a:t>would you make a method for drawing </a:t>
            </a:r>
            <a:r>
              <a:rPr lang="en-US" altLang="x-none" sz="3200" dirty="0" smtClean="0"/>
              <a:t>stoplights of different locations and sizes?</a:t>
            </a:r>
            <a:endParaRPr lang="en-US" altLang="x-none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72" y="2133600"/>
            <a:ext cx="5607455" cy="50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Stoplights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1587500" cy="463550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00600" y="3232150"/>
            <a:ext cx="3352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3200" dirty="0" smtClean="0"/>
              <a:t>What information do we need in order to draw this?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178140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Extra Practice: Line Art</a:t>
            </a:r>
            <a:endParaRPr lang="en-US" altLang="x-none" dirty="0"/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x-none" dirty="0"/>
              <a:t>Write </a:t>
            </a:r>
            <a:r>
              <a:rPr lang="en-US" altLang="x-none" dirty="0" smtClean="0"/>
              <a:t>a graphical program </a:t>
            </a:r>
            <a:r>
              <a:rPr lang="en-US" altLang="x-none" b="1" dirty="0" err="1" smtClean="0"/>
              <a:t>LineArt</a:t>
            </a:r>
            <a:r>
              <a:rPr lang="en-US" altLang="x-none" dirty="0" smtClean="0"/>
              <a:t> that </a:t>
            </a:r>
            <a:r>
              <a:rPr lang="en-US" altLang="x-none" dirty="0"/>
              <a:t>draws a series of </a:t>
            </a:r>
            <a:r>
              <a:rPr lang="en-US" altLang="x-none" dirty="0" smtClean="0"/>
              <a:t>lines (see lecture code for solution):</a:t>
            </a:r>
            <a:endParaRPr lang="en-US" altLang="x-none" sz="800" dirty="0"/>
          </a:p>
          <a:p>
            <a:r>
              <a:rPr lang="en-US" altLang="x-none" dirty="0"/>
              <a:t>Outer square is at (10, 30) and size 200x200</a:t>
            </a:r>
          </a:p>
          <a:p>
            <a:r>
              <a:rPr lang="en-US" altLang="x-none" dirty="0"/>
              <a:t>each line is 10px apart in each dimension</a:t>
            </a:r>
          </a:p>
          <a:p>
            <a:pPr lvl="1">
              <a:buFontTx/>
              <a:buNone/>
            </a:pPr>
            <a:endParaRPr lang="en-US" altLang="x-none" sz="1000" i="1" dirty="0"/>
          </a:p>
          <a:p>
            <a:pPr lvl="1">
              <a:buFontTx/>
              <a:buNone/>
            </a:pPr>
            <a:r>
              <a:rPr lang="en-US" altLang="x-none" i="1" dirty="0"/>
              <a:t>coordinates of top-left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(10, 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(200, 30) to (10, 40)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(190, 30) to (10, 50)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(20, 30) to (10, 220)</a:t>
            </a:r>
          </a:p>
          <a:p>
            <a:pPr lvl="1">
              <a:lnSpc>
                <a:spcPct val="80000"/>
              </a:lnSpc>
            </a:pPr>
            <a:endParaRPr lang="en-US" altLang="x-none" sz="1400" dirty="0"/>
          </a:p>
          <a:p>
            <a:pPr lvl="1">
              <a:buFontTx/>
              <a:buNone/>
            </a:pPr>
            <a:r>
              <a:rPr lang="en-US" altLang="x-none" i="1" dirty="0"/>
              <a:t>coordinates of bottom-right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(210,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40) to (200,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220) to (20, 230)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21622" r="14815" b="11111"/>
          <a:stretch>
            <a:fillRect/>
          </a:stretch>
        </p:blipFill>
        <p:spPr bwMode="auto">
          <a:xfrm>
            <a:off x="5257800" y="2971800"/>
            <a:ext cx="3343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4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0574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Checkerboard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x-none" dirty="0" smtClean="0"/>
              <a:t>Write a graphical program named </a:t>
            </a:r>
            <a:r>
              <a:rPr lang="en-US" altLang="x-none" b="1" dirty="0" smtClean="0">
                <a:latin typeface="Consolas" charset="0"/>
              </a:rPr>
              <a:t>Checkerboard </a:t>
            </a:r>
            <a:r>
              <a:rPr lang="en-US" altLang="x-none" dirty="0" smtClean="0"/>
              <a:t>that draws</a:t>
            </a:r>
            <a:br>
              <a:rPr lang="en-US" altLang="x-none" dirty="0" smtClean="0"/>
            </a:br>
            <a:r>
              <a:rPr lang="en-US" altLang="x-none" dirty="0" smtClean="0"/>
              <a:t>a checkerboard pattern using </a:t>
            </a:r>
            <a:r>
              <a:rPr lang="en-US" altLang="x-none" dirty="0" err="1" smtClean="0"/>
              <a:t>GRects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6914263" cy="49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3905"/>
            <a:ext cx="8348870" cy="603509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001000" cy="5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6233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GCompounds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Checkerboard</a:t>
            </a:r>
            <a:endParaRPr lang="en-US" altLang="x-none" sz="3600" dirty="0"/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 smtClean="0"/>
              <a:t>Next time: Animation</a:t>
            </a:r>
          </a:p>
        </p:txBody>
      </p:sp>
    </p:spTree>
    <p:extLst>
      <p:ext uri="{BB962C8B-B14F-4D97-AF65-F5344CB8AC3E}">
        <p14:creationId xmlns:p14="http://schemas.microsoft.com/office/powerpoint/2010/main" val="16576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Announcements: Docs</a:t>
            </a:r>
            <a:endParaRPr lang="en-US" altLang="x-none" dirty="0"/>
          </a:p>
        </p:txBody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Click the "</a:t>
            </a:r>
            <a:r>
              <a:rPr lang="en-US" altLang="x-none" b="1" dirty="0"/>
              <a:t>Stanford </a:t>
            </a:r>
            <a:r>
              <a:rPr lang="en-US" altLang="x-none" b="1" dirty="0" smtClean="0"/>
              <a:t>Library Docs</a:t>
            </a:r>
            <a:r>
              <a:rPr lang="en-US" altLang="x-none" dirty="0" smtClean="0"/>
              <a:t>" </a:t>
            </a:r>
            <a:r>
              <a:rPr lang="en-US" altLang="x-none" dirty="0"/>
              <a:t>link </a:t>
            </a:r>
            <a:r>
              <a:rPr lang="en-US" altLang="x-none" dirty="0" smtClean="0"/>
              <a:t>in the 106A website sidebar.</a:t>
            </a:r>
            <a:endParaRPr lang="en-US" altLang="x-none" dirty="0"/>
          </a:p>
          <a:p>
            <a:pPr lvl="1"/>
            <a:r>
              <a:rPr lang="en-US" altLang="x-none" dirty="0"/>
              <a:t>This site lists every kind of object in the Stanford libraries.</a:t>
            </a:r>
          </a:p>
          <a:p>
            <a:pPr lvl="1"/>
            <a:r>
              <a:rPr lang="en-US" altLang="x-none" dirty="0"/>
              <a:t>Click </a:t>
            </a:r>
            <a:r>
              <a:rPr lang="en-US" altLang="x-none" dirty="0" smtClean="0"/>
              <a:t>an object type </a:t>
            </a:r>
            <a:r>
              <a:rPr lang="en-US" altLang="x-none" dirty="0"/>
              <a:t>on the left and see its behavior on the right.</a:t>
            </a:r>
          </a:p>
          <a:p>
            <a:pPr lvl="1"/>
            <a:r>
              <a:rPr lang="en-US" altLang="x-none" dirty="0"/>
              <a:t>These kinds of pages exist for Stanford libraries and standard Java.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71800"/>
            <a:ext cx="5638800" cy="37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4017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Graphics Canvas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 smtClean="0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16535</TotalTime>
  <Words>1454</Words>
  <Application>Microsoft Macintosh PowerPoint</Application>
  <PresentationFormat>On-screen Show (4:3)</PresentationFormat>
  <Paragraphs>335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Chalkboard</vt:lpstr>
      <vt:lpstr>Courier</vt:lpstr>
      <vt:lpstr>Courier New</vt:lpstr>
      <vt:lpstr>Times</vt:lpstr>
      <vt:lpstr>Times New Roman</vt:lpstr>
      <vt:lpstr>Andale Mono</vt:lpstr>
      <vt:lpstr>Arial</vt:lpstr>
      <vt:lpstr>Calibri</vt:lpstr>
      <vt:lpstr>Consolas</vt:lpstr>
      <vt:lpstr>Tahoma</vt:lpstr>
      <vt:lpstr>Verdana</vt:lpstr>
      <vt:lpstr>Default Design</vt:lpstr>
      <vt:lpstr>CS 106A, Lecture 12 More Graphics</vt:lpstr>
      <vt:lpstr>PowerPoint Presentation</vt:lpstr>
      <vt:lpstr>Plan For Today</vt:lpstr>
      <vt:lpstr>Plan For Today</vt:lpstr>
      <vt:lpstr>Announcements: Docs</vt:lpstr>
      <vt:lpstr>Plan For Today</vt:lpstr>
      <vt:lpstr>The Graphics Canvas</vt:lpstr>
      <vt:lpstr>Collage Model</vt:lpstr>
      <vt:lpstr>Graphical Objects</vt:lpstr>
      <vt:lpstr>Graphical Objects</vt:lpstr>
      <vt:lpstr>Primitives vs. Objects</vt:lpstr>
      <vt:lpstr>Methods on Graphics Objects</vt:lpstr>
      <vt:lpstr>GObject Methods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Recap Practice: Centering</vt:lpstr>
      <vt:lpstr>Recap Practice: Centering</vt:lpstr>
      <vt:lpstr>Recap Practice: Centering</vt:lpstr>
      <vt:lpstr>Plan For Today</vt:lpstr>
      <vt:lpstr>GCompound</vt:lpstr>
      <vt:lpstr>Plan For Today</vt:lpstr>
      <vt:lpstr>Graphics Program ”Getters”</vt:lpstr>
      <vt:lpstr>Plan For Today</vt:lpstr>
      <vt:lpstr>Practice: Stoplights</vt:lpstr>
      <vt:lpstr>Practice: Stoplights</vt:lpstr>
      <vt:lpstr>Extra Practice: Line Art</vt:lpstr>
      <vt:lpstr>Plan For Today</vt:lpstr>
      <vt:lpstr>Practice: Checkerboard</vt:lpstr>
      <vt:lpstr>Milestone 1</vt:lpstr>
      <vt:lpstr>Milestone 2</vt:lpstr>
      <vt:lpstr>Milestone 3</vt:lpstr>
      <vt:lpstr>Milestone 3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905</cp:revision>
  <cp:lastPrinted>2017-07-13T18:23:03Z</cp:lastPrinted>
  <dcterms:created xsi:type="dcterms:W3CDTF">2008-06-28T20:57:21Z</dcterms:created>
  <dcterms:modified xsi:type="dcterms:W3CDTF">2017-07-17T07:22:04Z</dcterms:modified>
</cp:coreProperties>
</file>